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1" r:id="rId6"/>
    <p:sldId id="287" r:id="rId7"/>
    <p:sldId id="293" r:id="rId8"/>
    <p:sldId id="294" r:id="rId9"/>
    <p:sldId id="295" r:id="rId10"/>
    <p:sldId id="276" r:id="rId11"/>
    <p:sldId id="296" r:id="rId12"/>
    <p:sldId id="297" r:id="rId13"/>
    <p:sldId id="298" r:id="rId14"/>
    <p:sldId id="300" r:id="rId15"/>
    <p:sldId id="301" r:id="rId16"/>
    <p:sldId id="299" r:id="rId17"/>
    <p:sldId id="306" r:id="rId18"/>
    <p:sldId id="302" r:id="rId19"/>
    <p:sldId id="303" r:id="rId20"/>
    <p:sldId id="304" r:id="rId21"/>
    <p:sldId id="305" r:id="rId22"/>
    <p:sldId id="307" r:id="rId2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598" autoAdjust="0"/>
  </p:normalViewPr>
  <p:slideViewPr>
    <p:cSldViewPr snapToGrid="0">
      <p:cViewPr varScale="1">
        <p:scale>
          <a:sx n="104" d="100"/>
          <a:sy n="104" d="100"/>
        </p:scale>
        <p:origin x="63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15/07/2024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15/07/2024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5790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1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63" y="1293234"/>
            <a:ext cx="5426948" cy="1548288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3100" dirty="0"/>
              <a:t>Sistema de Gestão de Organização de Conferências</a:t>
            </a:r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9C13326-8125-36D2-35C1-22EFD40E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 dirty="0"/>
              <a:t>UAL Conf - </a:t>
            </a:r>
            <a:r>
              <a:rPr lang="pt-BR" noProof="0" dirty="0"/>
              <a:t>Sistema de Gestão de Organização de Conferências</a:t>
            </a:r>
            <a:endParaRPr lang="en-GB" noProof="0" dirty="0"/>
          </a:p>
        </p:txBody>
      </p:sp>
      <p:sp>
        <p:nvSpPr>
          <p:cNvPr id="20" name="Date Placeholder 5">
            <a:extLst>
              <a:ext uri="{FF2B5EF4-FFF2-40B4-BE49-F238E27FC236}">
                <a16:creationId xmlns:a16="http://schemas.microsoft.com/office/drawing/2014/main" id="{969EFE57-F728-4253-CC5E-FC7AD8BC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sz="1400" dirty="0"/>
              <a:t>18/</a:t>
            </a:r>
            <a:r>
              <a:rPr lang="en-GB" sz="1400" noProof="0" dirty="0"/>
              <a:t>07/2024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58970E1-AEE5-9ED7-1E63-DEF92928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30AF5A0-43BB-4336-8627-9123B9144D80}" type="slidenum">
              <a:rPr lang="en-GB" noProof="0" smtClean="0"/>
              <a:pPr rtl="0">
                <a:spcAft>
                  <a:spcPts val="600"/>
                </a:spcAft>
              </a:pPr>
              <a:t>1</a:t>
            </a:fld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45C51-5561-B784-25E5-345BD7D9D16F}"/>
              </a:ext>
            </a:extLst>
          </p:cNvPr>
          <p:cNvSpPr txBox="1"/>
          <p:nvPr/>
        </p:nvSpPr>
        <p:spPr>
          <a:xfrm>
            <a:off x="5673849" y="5628053"/>
            <a:ext cx="399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Laboratório de Projeto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B3576-AE9A-CAA5-E760-39CA792B47AB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5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6E63D264-AC4B-ABD0-B99E-2AAFCD980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87" y="0"/>
            <a:ext cx="1449070" cy="869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65CE90-EDF1-F18B-4487-15FF92C917A2}"/>
              </a:ext>
            </a:extLst>
          </p:cNvPr>
          <p:cNvSpPr txBox="1"/>
          <p:nvPr/>
        </p:nvSpPr>
        <p:spPr>
          <a:xfrm>
            <a:off x="3143250" y="3257550"/>
            <a:ext cx="522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POR ACABAR</a:t>
            </a:r>
          </a:p>
        </p:txBody>
      </p:sp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588" y="965769"/>
            <a:ext cx="11432824" cy="5466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290"/>
          <a:stretch/>
        </p:blipFill>
        <p:spPr>
          <a:xfrm>
            <a:off x="343527" y="970616"/>
            <a:ext cx="11504946" cy="5441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4324741" y="324561"/>
            <a:ext cx="3542509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947" y="1008062"/>
            <a:ext cx="11370106" cy="54244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F9EACFC-2CFA-4E78-D268-D9B8E821D3C4}"/>
              </a:ext>
            </a:extLst>
          </p:cNvPr>
          <p:cNvSpPr txBox="1">
            <a:spLocks/>
          </p:cNvSpPr>
          <p:nvPr/>
        </p:nvSpPr>
        <p:spPr>
          <a:xfrm>
            <a:off x="3918177" y="323285"/>
            <a:ext cx="4355646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submissões</a:t>
            </a: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817" y="924847"/>
            <a:ext cx="11504366" cy="55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360086" y="932235"/>
            <a:ext cx="11471827" cy="549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2" name="Submission Decision - 22s">
            <a:hlinkClick r:id="" action="ppaction://media"/>
            <a:extLst>
              <a:ext uri="{FF2B5EF4-FFF2-40B4-BE49-F238E27FC236}">
                <a16:creationId xmlns:a16="http://schemas.microsoft.com/office/drawing/2014/main" id="{28424D43-C1A0-3F58-1215-A31F65165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973" y="894894"/>
            <a:ext cx="11498053" cy="55094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CDB15-EC5B-A8E4-A538-F1BD0AD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18</a:t>
            </a:fld>
            <a:endParaRPr lang="en-GB" noProof="0"/>
          </a:p>
        </p:txBody>
      </p:sp>
      <p:pic>
        <p:nvPicPr>
          <p:cNvPr id="10" name="Showing Errors Because Of Conference Phase - 19s">
            <a:hlinkClick r:id="" action="ppaction://media"/>
            <a:extLst>
              <a:ext uri="{FF2B5EF4-FFF2-40B4-BE49-F238E27FC236}">
                <a16:creationId xmlns:a16="http://schemas.microsoft.com/office/drawing/2014/main" id="{A06C1969-4DD4-B233-BC4D-3A417FEC9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633" y="1003095"/>
            <a:ext cx="11298187" cy="5401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BC87B3-17AE-25F0-B001-632130680008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936D6E7-7D83-6D11-DB81-E60FB7D607EB}"/>
              </a:ext>
            </a:extLst>
          </p:cNvPr>
          <p:cNvSpPr txBox="1">
            <a:spLocks/>
          </p:cNvSpPr>
          <p:nvPr/>
        </p:nvSpPr>
        <p:spPr>
          <a:xfrm>
            <a:off x="2228849" y="326245"/>
            <a:ext cx="7734299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0070C0"/>
                </a:solidFill>
                <a:latin typeface="+mn-lt"/>
              </a:rPr>
              <a:t>Erros relativos às fases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220866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89500C-3717-C6B2-D924-25F92578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 dirty="0"/>
              <a:t>UAL CONF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C058FEE-6386-3EF8-0E66-9D17866A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18/07/2024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275192-F930-1B6E-C608-E0C64B2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D58E-CA69-DEA3-F0F4-AE41E91A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00" y="786506"/>
            <a:ext cx="9434799" cy="4819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8DB926-B22E-D711-0863-F472C5908782}"/>
              </a:ext>
            </a:extLst>
          </p:cNvPr>
          <p:cNvSpPr txBox="1"/>
          <p:nvPr/>
        </p:nvSpPr>
        <p:spPr>
          <a:xfrm>
            <a:off x="1574056" y="5446304"/>
            <a:ext cx="7482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5: </a:t>
            </a:r>
            <a:r>
              <a:rPr lang="pt-PT" sz="1400" dirty="0"/>
              <a:t>Imagem ilustrativa do feedback fornecido a um autor de uma conferência.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PT" sz="1400" dirty="0"/>
              <a:t>site www.ualconf.vercel.app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7008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824699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+mn-lt"/>
              </a:rPr>
              <a:t>Índice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Introdução</a:t>
            </a:r>
          </a:p>
          <a:p>
            <a:pPr rtl="0"/>
            <a:r>
              <a:rPr lang="en-GB" sz="2800" dirty="0"/>
              <a:t>Tecnologias</a:t>
            </a:r>
          </a:p>
          <a:p>
            <a:pPr rtl="0"/>
            <a:r>
              <a:rPr lang="en-GB" sz="2800" dirty="0"/>
              <a:t>Arquitetura</a:t>
            </a:r>
          </a:p>
          <a:p>
            <a:pPr rtl="0"/>
            <a:r>
              <a:rPr lang="en-GB" sz="2800" dirty="0"/>
              <a:t>Sign Up / Sign In</a:t>
            </a:r>
          </a:p>
          <a:p>
            <a:pPr rtl="0"/>
            <a:r>
              <a:rPr lang="en-GB" sz="2800" dirty="0"/>
              <a:t>Fases da Conferência</a:t>
            </a:r>
          </a:p>
          <a:p>
            <a:pPr rtl="0"/>
            <a:r>
              <a:rPr lang="pt-BR" sz="2800" dirty="0"/>
              <a:t>Erros relativos às fases da conferência</a:t>
            </a:r>
          </a:p>
          <a:p>
            <a:pPr rtl="0"/>
            <a:endParaRPr lang="en-GB" sz="2800" dirty="0"/>
          </a:p>
          <a:p>
            <a:pPr rtl="0"/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GB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22BCD0B-247D-3B24-BAC3-93771967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699" y="6356350"/>
            <a:ext cx="4633366" cy="365125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UAL Conf</a:t>
            </a:r>
            <a:br>
              <a:rPr lang="en-GB" dirty="0"/>
            </a:br>
            <a:r>
              <a:rPr lang="pt-BR" sz="1050" dirty="0"/>
              <a:t>Sistema de Gestão de Organização de Conferências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639302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0070C0"/>
                </a:solidFill>
                <a:latin typeface="+mn-lt"/>
              </a:rPr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429550" y="2909366"/>
            <a:ext cx="52256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/>
              <a:t>Abrange a fase de preparação da conferência</a:t>
            </a:r>
            <a:r>
              <a:rPr lang="en-GB" sz="2000" dirty="0"/>
              <a:t>: fase de inicialização, submissão, bidding, review e pré-conferência.</a:t>
            </a:r>
          </a:p>
          <a:p>
            <a:pPr algn="ctr">
              <a:lnSpc>
                <a:spcPct val="150000"/>
              </a:lnSpc>
            </a:pP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b="1" dirty="0"/>
              <a:t>Sistema modular, seguro e 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6C82B2-070D-35FC-72D5-6B8AE2F5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32" y="0"/>
            <a:ext cx="6309568" cy="53634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72D0A3-5B7D-5213-7C6B-2CDAAA14B179}"/>
              </a:ext>
            </a:extLst>
          </p:cNvPr>
          <p:cNvSpPr txBox="1"/>
          <p:nvPr/>
        </p:nvSpPr>
        <p:spPr>
          <a:xfrm>
            <a:off x="1157435" y="1474881"/>
            <a:ext cx="3769893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Sistema de Gestão de Conferências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ED8CA-7841-B378-B2E1-B3EA1D62DF88}"/>
              </a:ext>
            </a:extLst>
          </p:cNvPr>
          <p:cNvSpPr txBox="1"/>
          <p:nvPr/>
        </p:nvSpPr>
        <p:spPr>
          <a:xfrm>
            <a:off x="5882432" y="5357115"/>
            <a:ext cx="552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1: </a:t>
            </a:r>
            <a:r>
              <a:rPr lang="en-GB" sz="1400" dirty="0" err="1"/>
              <a:t>Exemplo</a:t>
            </a:r>
            <a:r>
              <a:rPr lang="en-GB" sz="1400" dirty="0"/>
              <a:t> de </a:t>
            </a:r>
            <a:r>
              <a:rPr lang="en-GB" sz="1400" dirty="0" err="1"/>
              <a:t>algumas</a:t>
            </a:r>
            <a:r>
              <a:rPr lang="en-GB" sz="1400" dirty="0"/>
              <a:t> </a:t>
            </a:r>
            <a:r>
              <a:rPr lang="en-GB" sz="1400" dirty="0" err="1"/>
              <a:t>fases</a:t>
            </a:r>
            <a:r>
              <a:rPr lang="en-GB" sz="1400" dirty="0"/>
              <a:t> </a:t>
            </a:r>
            <a:r>
              <a:rPr lang="en-GB" sz="1400" dirty="0" err="1"/>
              <a:t>descritas</a:t>
            </a:r>
            <a:r>
              <a:rPr lang="en-GB" sz="1400" dirty="0"/>
              <a:t> no </a:t>
            </a:r>
            <a:r>
              <a:rPr lang="en-GB" sz="1400" dirty="0" err="1"/>
              <a:t>nosso</a:t>
            </a:r>
            <a:r>
              <a:rPr lang="en-GB" sz="1400" dirty="0"/>
              <a:t> site</a:t>
            </a:r>
            <a:br>
              <a:rPr lang="en-GB" sz="1400" dirty="0"/>
            </a:br>
            <a:r>
              <a:rPr lang="pt-BR" sz="1400" dirty="0"/>
              <a:t>Fonte: www.ualconf.vercel.app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2: Representação de arquitetura de 3 camadas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BR" sz="1400" dirty="0">
                <a:hlinkClick r:id="rId4"/>
              </a:rPr>
              <a:t>https://calegari.dev/pt-br/posts/arquiteturas-de-sistemas-distribuidos/</a:t>
            </a:r>
            <a:r>
              <a:rPr lang="pt-BR" sz="1400" dirty="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</a:t>
            </a:r>
            <a:r>
              <a:rPr lang="pt-BR" sz="2000" b="1" i="1" dirty="0"/>
              <a:t>Object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211361"/>
            <a:ext cx="504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4: Lista de </a:t>
            </a:r>
            <a:r>
              <a:rPr lang="en-GB" sz="1400" dirty="0" err="1"/>
              <a:t>tabelas</a:t>
            </a:r>
            <a:r>
              <a:rPr lang="en-GB" sz="1400" dirty="0"/>
              <a:t> </a:t>
            </a:r>
            <a:r>
              <a:rPr lang="en-GB" sz="1400" dirty="0" err="1"/>
              <a:t>criadas</a:t>
            </a:r>
            <a:r>
              <a:rPr lang="en-GB" sz="1400" dirty="0"/>
              <a:t> no Neon Tech.</a:t>
            </a:r>
            <a:br>
              <a:rPr lang="en-GB" sz="1400" dirty="0"/>
            </a:br>
            <a:r>
              <a:rPr lang="pt-BR" sz="140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9A4F7-9055-14AB-BE3F-CE28E234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10" name="Sign Up - 18s">
            <a:hlinkClick r:id="" action="ppaction://media"/>
            <a:extLst>
              <a:ext uri="{FF2B5EF4-FFF2-40B4-BE49-F238E27FC236}">
                <a16:creationId xmlns:a16="http://schemas.microsoft.com/office/drawing/2014/main" id="{22EB4D12-9D9F-45DA-C081-6E236ED1DB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212" y="875040"/>
            <a:ext cx="11517301" cy="55067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81ECCB-90F2-DE50-B00D-94F77AD546F6}"/>
              </a:ext>
            </a:extLst>
          </p:cNvPr>
          <p:cNvSpPr/>
          <p:nvPr/>
        </p:nvSpPr>
        <p:spPr>
          <a:xfrm>
            <a:off x="410212" y="619759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3F19BC2-C359-AC84-B5F4-8AAF3832DC69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up </a:t>
            </a:r>
          </a:p>
        </p:txBody>
      </p:sp>
    </p:spTree>
    <p:extLst>
      <p:ext uri="{BB962C8B-B14F-4D97-AF65-F5344CB8AC3E}">
        <p14:creationId xmlns:p14="http://schemas.microsoft.com/office/powerpoint/2010/main" val="33874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19" name="Sign In and Pending Conferences - 16s">
            <a:hlinkClick r:id="" action="ppaction://media"/>
            <a:extLst>
              <a:ext uri="{FF2B5EF4-FFF2-40B4-BE49-F238E27FC236}">
                <a16:creationId xmlns:a16="http://schemas.microsoft.com/office/drawing/2014/main" id="{0F45EA7B-6B73-89D8-C147-CC2A43884A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39.9791"/>
                </p14:media>
              </p:ext>
            </p:extLst>
          </p:nvPr>
        </p:nvPicPr>
        <p:blipFill rotWithShape="1">
          <a:blip r:embed="rId5"/>
          <a:srcRect t="134" b="1"/>
          <a:stretch/>
        </p:blipFill>
        <p:spPr>
          <a:xfrm>
            <a:off x="309716" y="833997"/>
            <a:ext cx="11572568" cy="55451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27E82A-68D7-BA84-ABBC-2753AE40899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4C5A1E5A-168D-EE94-D710-BA364EFCAA7A}"/>
              </a:ext>
            </a:extLst>
          </p:cNvPr>
          <p:cNvSpPr txBox="1">
            <a:spLocks/>
          </p:cNvSpPr>
          <p:nvPr/>
        </p:nvSpPr>
        <p:spPr>
          <a:xfrm>
            <a:off x="5329869" y="229572"/>
            <a:ext cx="1677986" cy="493356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Sign In </a:t>
            </a:r>
          </a:p>
        </p:txBody>
      </p:sp>
    </p:spTree>
    <p:extLst>
      <p:ext uri="{BB962C8B-B14F-4D97-AF65-F5344CB8AC3E}">
        <p14:creationId xmlns:p14="http://schemas.microsoft.com/office/powerpoint/2010/main" val="26864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{963D609F-B784-43EF-A762-CA3501B01C27}tf67498733_win32</Template>
  <TotalTime>1491</TotalTime>
  <Words>330</Words>
  <Application>Microsoft Office PowerPoint</Application>
  <PresentationFormat>Widescreen</PresentationFormat>
  <Paragraphs>76</Paragraphs>
  <Slides>19</Slides>
  <Notes>9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Calisto MT</vt:lpstr>
      <vt:lpstr>Univers Condensed</vt:lpstr>
      <vt:lpstr>ChronicleVTI</vt:lpstr>
      <vt:lpstr>UAL Conf Sistema de Gestão de Organização de Conferências</vt:lpstr>
      <vt:lpstr>Índice</vt:lpstr>
      <vt:lpstr>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sara nogueira</cp:lastModifiedBy>
  <cp:revision>7</cp:revision>
  <dcterms:created xsi:type="dcterms:W3CDTF">2024-07-12T20:05:41Z</dcterms:created>
  <dcterms:modified xsi:type="dcterms:W3CDTF">2024-07-15T18:57:53Z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